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1" r:id="rId3"/>
    <p:sldId id="258" r:id="rId4"/>
    <p:sldId id="259" r:id="rId5"/>
    <p:sldId id="260" r:id="rId6"/>
    <p:sldId id="262" r:id="rId7"/>
    <p:sldId id="265" r:id="rId8"/>
    <p:sldId id="270" r:id="rId9"/>
    <p:sldId id="264" r:id="rId10"/>
    <p:sldId id="266" r:id="rId11"/>
    <p:sldId id="269" r:id="rId12"/>
    <p:sldId id="267" r:id="rId13"/>
    <p:sldId id="268" r:id="rId14"/>
  </p:sldIdLst>
  <p:sldSz cx="9144000" cy="6858000" type="screen4x3"/>
  <p:notesSz cx="7102475" cy="897255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732" autoAdjust="0"/>
    <p:restoredTop sz="94660"/>
  </p:normalViewPr>
  <p:slideViewPr>
    <p:cSldViewPr>
      <p:cViewPr>
        <p:scale>
          <a:sx n="100" d="100"/>
          <a:sy n="100" d="100"/>
        </p:scale>
        <p:origin x="-2370" y="-31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214F1-2AFE-40DF-9A6B-339C42057033}" type="datetimeFigureOut">
              <a:rPr lang="en-US" smtClean="0"/>
              <a:t>7/2/2022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D7B29-894E-4EB7-971B-62C89961BB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0278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214F1-2AFE-40DF-9A6B-339C42057033}" type="datetimeFigureOut">
              <a:rPr lang="en-US" smtClean="0"/>
              <a:t>7/2/2022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D7B29-894E-4EB7-971B-62C89961BB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29003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72049" y="366713"/>
            <a:ext cx="1543051" cy="78009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1" y="366713"/>
            <a:ext cx="4476751" cy="78009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214F1-2AFE-40DF-9A6B-339C42057033}" type="datetimeFigureOut">
              <a:rPr lang="en-US" smtClean="0"/>
              <a:t>7/2/2022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D7B29-894E-4EB7-971B-62C89961BB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9066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214F1-2AFE-40DF-9A6B-339C42057033}" type="datetimeFigureOut">
              <a:rPr lang="en-US" smtClean="0"/>
              <a:t>7/2/2022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D7B29-894E-4EB7-971B-62C89961BB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5206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214F1-2AFE-40DF-9A6B-339C42057033}" type="datetimeFigureOut">
              <a:rPr lang="en-US" smtClean="0"/>
              <a:t>7/2/2022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D7B29-894E-4EB7-971B-62C89961BB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3092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1" y="2133601"/>
            <a:ext cx="3009900" cy="60340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505201" y="2133601"/>
            <a:ext cx="3009900" cy="60340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214F1-2AFE-40DF-9A6B-339C42057033}" type="datetimeFigureOut">
              <a:rPr lang="en-US" smtClean="0"/>
              <a:t>7/2/2022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D7B29-894E-4EB7-971B-62C89961BB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3379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214F1-2AFE-40DF-9A6B-339C42057033}" type="datetimeFigureOut">
              <a:rPr lang="en-US" smtClean="0"/>
              <a:t>7/2/2022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D7B29-894E-4EB7-971B-62C89961BB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0223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214F1-2AFE-40DF-9A6B-339C42057033}" type="datetimeFigureOut">
              <a:rPr lang="en-US" smtClean="0"/>
              <a:t>7/2/2022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D7B29-894E-4EB7-971B-62C89961BB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8170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214F1-2AFE-40DF-9A6B-339C42057033}" type="datetimeFigureOut">
              <a:rPr lang="en-US" smtClean="0"/>
              <a:t>7/2/2022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D7B29-894E-4EB7-971B-62C89961BB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4423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214F1-2AFE-40DF-9A6B-339C42057033}" type="datetimeFigureOut">
              <a:rPr lang="en-US" smtClean="0"/>
              <a:t>7/2/2022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D7B29-894E-4EB7-971B-62C89961BB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8646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214F1-2AFE-40DF-9A6B-339C42057033}" type="datetimeFigureOut">
              <a:rPr lang="en-US" smtClean="0"/>
              <a:t>7/2/2022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D7B29-894E-4EB7-971B-62C89961BB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9107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4214F1-2AFE-40DF-9A6B-339C42057033}" type="datetimeFigureOut">
              <a:rPr lang="en-US" smtClean="0"/>
              <a:t>7/2/2022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8D7B29-894E-4EB7-971B-62C89961BB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4102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amzn.to/3yakz2L" TargetMode="External"/><Relationship Id="rId3" Type="http://schemas.openxmlformats.org/officeDocument/2006/relationships/hyperlink" Target="https://www.youtube.com/watch?v=YU8VOhXpLi0" TargetMode="External"/><Relationship Id="rId7" Type="http://schemas.openxmlformats.org/officeDocument/2006/relationships/hyperlink" Target="https://www.youtube.com/watch?v=ogrjr0HEZgE" TargetMode="External"/><Relationship Id="rId12" Type="http://schemas.openxmlformats.org/officeDocument/2006/relationships/hyperlink" Target="https://amzn.to/3yzJVIO" TargetMode="External"/><Relationship Id="rId2" Type="http://schemas.openxmlformats.org/officeDocument/2006/relationships/hyperlink" Target="https://www.youtube.com/watch?v=79QhWyLz4dI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amzn.to/3NGW6rA" TargetMode="External"/><Relationship Id="rId11" Type="http://schemas.openxmlformats.org/officeDocument/2006/relationships/hyperlink" Target="https://www.youtube.com/watch?v=DEHBrmZxAf8" TargetMode="External"/><Relationship Id="rId5" Type="http://schemas.openxmlformats.org/officeDocument/2006/relationships/hyperlink" Target="https://www.youtube.com/watch?v=xoyEDrMDirA" TargetMode="External"/><Relationship Id="rId10" Type="http://schemas.openxmlformats.org/officeDocument/2006/relationships/hyperlink" Target="https://amzn.to/3ukqK3k" TargetMode="External"/><Relationship Id="rId4" Type="http://schemas.openxmlformats.org/officeDocument/2006/relationships/hyperlink" Target="https://amzn.to/3yaXddw" TargetMode="External"/><Relationship Id="rId9" Type="http://schemas.openxmlformats.org/officeDocument/2006/relationships/hyperlink" Target="https://youtu.be/k50nwLbnDe8?t=5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buggyandbuddy.com/straw-rockets-with-free-rocket-template/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e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jpe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jpeg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hooltimesnippets.com/2017/11/transportation-graphing-worksheet.html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eacherspayteachers.com/Product/Transportation-Preschool-Kindergarten-Activities-Fine-Motor-Skills-4287004?gclid=Cj0KCQjwtvqVBhCVARIsAFUxcRv-IpGnvAreK9u9EnN-gKVcealhVvXmK4zJBUb6trbvPjtjWzuAoD4aAkiYEALw_wcB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hyperlink" Target="https://www.teacherspayteachers.com/Product/Transportation-Math-Worksheets-for-Preschool-and-Kindergarten-5625056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omeschoolshare.com/hot-air-balloons-count-clip-cards/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taminglittlemonsters.com/space-i-spy/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0362281"/>
              </p:ext>
            </p:extLst>
          </p:nvPr>
        </p:nvGraphicFramePr>
        <p:xfrm>
          <a:off x="612775" y="520700"/>
          <a:ext cx="7874001" cy="63093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33735"/>
                <a:gridCol w="1020038"/>
                <a:gridCol w="1020038"/>
                <a:gridCol w="1020038"/>
                <a:gridCol w="1003576"/>
                <a:gridCol w="1036500"/>
                <a:gridCol w="1020038"/>
                <a:gridCol w="1020038"/>
              </a:tblGrid>
              <a:tr h="836066">
                <a:tc>
                  <a:txBody>
                    <a:bodyPr/>
                    <a:lstStyle/>
                    <a:p>
                      <a:endParaRPr lang="en-US" sz="1400" dirty="0">
                        <a:solidFill>
                          <a:srgbClr val="92D050"/>
                        </a:solidFill>
                        <a:latin typeface="Inter Black" panose="020B0A02050000000004" pitchFamily="34" charset="0"/>
                        <a:ea typeface="Inter Black" panose="020B0A020500000000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Theme</a:t>
                      </a:r>
                    </a:p>
                    <a:p>
                      <a:pPr algn="ctr"/>
                      <a:r>
                        <a:rPr lang="en-US" sz="1600" dirty="0" smtClean="0"/>
                        <a:t>&amp; Letter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Language</a:t>
                      </a:r>
                      <a:r>
                        <a:rPr lang="en-US" sz="1600" baseline="0" dirty="0" smtClean="0"/>
                        <a:t> &amp; L</a:t>
                      </a:r>
                      <a:r>
                        <a:rPr lang="en-US" sz="1600" dirty="0" smtClean="0"/>
                        <a:t>iteracy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Math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Music &amp; </a:t>
                      </a:r>
                      <a:r>
                        <a:rPr lang="en-US" sz="1400" dirty="0" smtClean="0"/>
                        <a:t>Movement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ART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Story</a:t>
                      </a:r>
                      <a:r>
                        <a:rPr lang="en-US" baseline="0" dirty="0" smtClean="0"/>
                        <a:t> Time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Sharing</a:t>
                      </a:r>
                    </a:p>
                    <a:p>
                      <a:pPr algn="ctr"/>
                      <a:r>
                        <a:rPr lang="en-US" dirty="0" smtClean="0"/>
                        <a:t>Time/</a:t>
                      </a:r>
                    </a:p>
                    <a:p>
                      <a:pPr algn="ctr"/>
                      <a:r>
                        <a:rPr lang="en-US" dirty="0" smtClean="0"/>
                        <a:t>Misc.</a:t>
                      </a:r>
                      <a:endParaRPr lang="en-US" dirty="0"/>
                    </a:p>
                  </a:txBody>
                  <a:tcPr/>
                </a:tc>
              </a:tr>
              <a:tr h="1068306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rgbClr val="92D050"/>
                          </a:solidFill>
                          <a:latin typeface="Inter Black" panose="020B0A02050000000004" pitchFamily="34" charset="0"/>
                          <a:ea typeface="Inter Black" panose="020B0A02050000000004" pitchFamily="34" charset="0"/>
                        </a:rPr>
                        <a:t>MON</a:t>
                      </a:r>
                      <a:endParaRPr lang="en-US" sz="1400" dirty="0">
                        <a:solidFill>
                          <a:srgbClr val="92D050"/>
                        </a:solidFill>
                        <a:latin typeface="Inter Black" panose="020B0A02050000000004" pitchFamily="34" charset="0"/>
                        <a:ea typeface="Inter Black" panose="020B0A020500000000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baseline="0" dirty="0" smtClean="0">
                          <a:solidFill>
                            <a:schemeClr val="tx1"/>
                          </a:solidFill>
                        </a:rPr>
                        <a:t>Intro to Transportation</a:t>
                      </a:r>
                    </a:p>
                    <a:p>
                      <a:r>
                        <a:rPr lang="en-US" sz="900" baseline="0" dirty="0" smtClean="0">
                          <a:solidFill>
                            <a:schemeClr val="tx1"/>
                          </a:solidFill>
                        </a:rPr>
                        <a:t>T is for Transportation</a:t>
                      </a:r>
                    </a:p>
                    <a:p>
                      <a:r>
                        <a:rPr lang="en-US" sz="900" baseline="0" dirty="0" smtClean="0">
                          <a:solidFill>
                            <a:schemeClr val="tx1"/>
                          </a:solidFill>
                        </a:rPr>
                        <a:t>Letter sound /t/</a:t>
                      </a:r>
                    </a:p>
                    <a:p>
                      <a:r>
                        <a:rPr lang="en-US" sz="900" baseline="0" dirty="0" smtClean="0">
                          <a:solidFill>
                            <a:schemeClr val="tx1"/>
                          </a:solidFill>
                        </a:rPr>
                        <a:t>Handwriting</a:t>
                      </a:r>
                    </a:p>
                    <a:p>
                      <a:r>
                        <a:rPr lang="en-US" sz="900" baseline="0" dirty="0" smtClean="0">
                          <a:solidFill>
                            <a:schemeClr val="tx1"/>
                          </a:solidFill>
                        </a:rPr>
                        <a:t>Decorate: Train tracks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aseline="0" dirty="0" smtClean="0">
                          <a:solidFill>
                            <a:schemeClr val="tx1"/>
                          </a:solidFill>
                        </a:rPr>
                        <a:t>Beginning Sounds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aseline="0" dirty="0" smtClean="0">
                          <a:solidFill>
                            <a:schemeClr val="tx1"/>
                          </a:solidFill>
                        </a:rPr>
                        <a:t>Game: Drive the Ice Cream Truck Timer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aseline="0" dirty="0" smtClean="0">
                          <a:solidFill>
                            <a:schemeClr val="tx1"/>
                          </a:solidFill>
                          <a:hlinkClick r:id="rId2"/>
                        </a:rPr>
                        <a:t>https://www.youtube.com/watch?v=79QhWyLz4dI</a:t>
                      </a:r>
                      <a:endParaRPr lang="en-US" sz="900" baseline="0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aseline="0" dirty="0" smtClean="0"/>
                        <a:t>Count and Graph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aseline="0" dirty="0" smtClean="0"/>
                        <a:t>Let’s Be Planes song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aseline="0" smtClean="0">
                          <a:hlinkClick r:id="rId3"/>
                        </a:rPr>
                        <a:t>https://www.youtube.com/watch?v=YU8VOhXpLi0</a:t>
                      </a:r>
                      <a:endParaRPr lang="en-US" sz="900" baseline="0" smtClean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 smtClean="0">
                          <a:solidFill>
                            <a:schemeClr val="tx1"/>
                          </a:solidFill>
                        </a:rPr>
                        <a:t>Car Wash paper</a:t>
                      </a:r>
                      <a:r>
                        <a:rPr lang="en-US" sz="900" baseline="0" dirty="0" smtClean="0">
                          <a:solidFill>
                            <a:schemeClr val="tx1"/>
                          </a:solidFill>
                        </a:rPr>
                        <a:t> printable</a:t>
                      </a:r>
                      <a:endParaRPr lang="en-US" sz="900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smtClean="0">
                          <a:hlinkClick r:id="rId4"/>
                        </a:rPr>
                        <a:t>All Through My Town by  Jean Reidy</a:t>
                      </a:r>
                      <a:endParaRPr lang="en-US" sz="9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 smtClean="0">
                          <a:solidFill>
                            <a:schemeClr val="tx1"/>
                          </a:solidFill>
                        </a:rPr>
                        <a:t>How</a:t>
                      </a:r>
                      <a:r>
                        <a:rPr lang="en-US" sz="900" baseline="0" dirty="0" smtClean="0">
                          <a:solidFill>
                            <a:schemeClr val="tx1"/>
                          </a:solidFill>
                        </a:rPr>
                        <a:t> do you get around town?</a:t>
                      </a:r>
                      <a:endParaRPr lang="en-US" sz="900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775328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rgbClr val="92D050"/>
                          </a:solidFill>
                          <a:latin typeface="Inter Black" panose="020B0A02050000000004" pitchFamily="34" charset="0"/>
                          <a:ea typeface="Inter Black" panose="020B0A02050000000004" pitchFamily="34" charset="0"/>
                        </a:rPr>
                        <a:t>TUE</a:t>
                      </a:r>
                      <a:endParaRPr lang="en-US" sz="1400" dirty="0">
                        <a:solidFill>
                          <a:srgbClr val="92D050"/>
                        </a:solidFill>
                        <a:latin typeface="Inter Black" panose="020B0A02050000000004" pitchFamily="34" charset="0"/>
                        <a:ea typeface="Inter Black" panose="020B0A020500000000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baseline="0" dirty="0" smtClean="0">
                          <a:solidFill>
                            <a:schemeClr val="tx1"/>
                          </a:solidFill>
                        </a:rPr>
                        <a:t>L is for Land Vehicles</a:t>
                      </a:r>
                    </a:p>
                    <a:p>
                      <a:r>
                        <a:rPr lang="en-US" sz="900" baseline="0" dirty="0" smtClean="0">
                          <a:solidFill>
                            <a:schemeClr val="tx1"/>
                          </a:solidFill>
                        </a:rPr>
                        <a:t>Letter sound /l/</a:t>
                      </a:r>
                    </a:p>
                    <a:p>
                      <a:r>
                        <a:rPr lang="en-US" sz="900" baseline="0" dirty="0" smtClean="0">
                          <a:solidFill>
                            <a:schemeClr val="tx1"/>
                          </a:solidFill>
                        </a:rPr>
                        <a:t>Handwriting</a:t>
                      </a:r>
                    </a:p>
                    <a:p>
                      <a:r>
                        <a:rPr lang="en-US" sz="900" baseline="0" dirty="0" smtClean="0">
                          <a:solidFill>
                            <a:schemeClr val="tx1"/>
                          </a:solidFill>
                        </a:rPr>
                        <a:t>Decorate: toy car tracks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baseline="0" dirty="0" smtClean="0"/>
                        <a:t>Blending with /l/</a:t>
                      </a:r>
                    </a:p>
                    <a:p>
                      <a:r>
                        <a:rPr lang="en-US" sz="900" baseline="0" dirty="0" smtClean="0"/>
                        <a:t>La</a:t>
                      </a:r>
                    </a:p>
                    <a:p>
                      <a:r>
                        <a:rPr lang="en-US" sz="900" baseline="0" dirty="0" smtClean="0"/>
                        <a:t>Le</a:t>
                      </a:r>
                    </a:p>
                    <a:p>
                      <a:r>
                        <a:rPr lang="en-US" sz="900" baseline="0" dirty="0" smtClean="0"/>
                        <a:t>Li</a:t>
                      </a:r>
                    </a:p>
                    <a:p>
                      <a:r>
                        <a:rPr lang="en-US" sz="900" baseline="0" dirty="0" smtClean="0"/>
                        <a:t>Lo</a:t>
                      </a:r>
                    </a:p>
                    <a:p>
                      <a:r>
                        <a:rPr lang="en-US" sz="900" baseline="0" dirty="0" smtClean="0"/>
                        <a:t>Lu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 smtClean="0"/>
                        <a:t>School Bu</a:t>
                      </a:r>
                      <a:r>
                        <a:rPr lang="en-US" sz="900" baseline="0" dirty="0" smtClean="0"/>
                        <a:t>s Ten Frames - Number Recognition and Counting</a:t>
                      </a:r>
                      <a:endParaRPr lang="en-US" sz="9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smtClean="0"/>
                        <a:t>1,2,3 Red Light game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smtClean="0"/>
                        <a:t>Song-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  <a:hlinkClick r:id="rId5"/>
                        </a:rPr>
                        <a:t>https://www.youtube.com/watch?v=xoyEDrMDirA</a:t>
                      </a:r>
                      <a:endParaRPr kumimoji="0" lang="en-US" sz="9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 smtClean="0"/>
                        <a:t>Toilet</a:t>
                      </a:r>
                      <a:r>
                        <a:rPr lang="en-US" sz="900" baseline="0" dirty="0" smtClean="0"/>
                        <a:t> Roll Car</a:t>
                      </a:r>
                    </a:p>
                    <a:p>
                      <a:endParaRPr lang="en-US" sz="900" b="0" baseline="0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 smtClean="0">
                          <a:hlinkClick r:id="rId6"/>
                        </a:rPr>
                        <a:t>Pete</a:t>
                      </a:r>
                      <a:r>
                        <a:rPr lang="en-US" sz="900" baseline="0" dirty="0" smtClean="0">
                          <a:hlinkClick r:id="rId6"/>
                        </a:rPr>
                        <a:t> the Cat, Go Pete Go by  James Dean</a:t>
                      </a:r>
                      <a:endParaRPr lang="en-US" sz="9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baseline="0" dirty="0" smtClean="0">
                          <a:solidFill>
                            <a:schemeClr val="tx1"/>
                          </a:solidFill>
                        </a:rPr>
                        <a:t>Have you ever been in a train? subway? bus?</a:t>
                      </a:r>
                      <a:endParaRPr lang="en-US" sz="900" dirty="0" smtClean="0"/>
                    </a:p>
                  </a:txBody>
                  <a:tcPr/>
                </a:tc>
              </a:tr>
              <a:tr h="1037341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rgbClr val="92D050"/>
                          </a:solidFill>
                          <a:latin typeface="Inter Black" panose="020B0A02050000000004" pitchFamily="34" charset="0"/>
                          <a:ea typeface="Inter Black" panose="020B0A02050000000004" pitchFamily="34" charset="0"/>
                        </a:rPr>
                        <a:t>WED</a:t>
                      </a:r>
                      <a:endParaRPr lang="en-US" sz="1400" dirty="0">
                        <a:solidFill>
                          <a:srgbClr val="92D050"/>
                        </a:solidFill>
                        <a:latin typeface="Inter Black" panose="020B0A02050000000004" pitchFamily="34" charset="0"/>
                        <a:ea typeface="Inter Black" panose="020B0A020500000000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baseline="0" dirty="0" smtClean="0">
                          <a:solidFill>
                            <a:schemeClr val="tx1"/>
                          </a:solidFill>
                        </a:rPr>
                        <a:t>A is for Air </a:t>
                      </a:r>
                    </a:p>
                    <a:p>
                      <a:r>
                        <a:rPr lang="en-US" sz="900" baseline="0" dirty="0" smtClean="0">
                          <a:solidFill>
                            <a:schemeClr val="tx1"/>
                          </a:solidFill>
                        </a:rPr>
                        <a:t>Vehicles</a:t>
                      </a:r>
                    </a:p>
                    <a:p>
                      <a:endParaRPr lang="en-US" sz="900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US" sz="900" baseline="0" dirty="0" smtClean="0">
                          <a:solidFill>
                            <a:schemeClr val="tx1"/>
                          </a:solidFill>
                        </a:rPr>
                        <a:t>Letter sound /a/</a:t>
                      </a:r>
                    </a:p>
                    <a:p>
                      <a:r>
                        <a:rPr lang="en-US" sz="900" baseline="0" dirty="0" smtClean="0">
                          <a:solidFill>
                            <a:schemeClr val="tx1"/>
                          </a:solidFill>
                        </a:rPr>
                        <a:t>Handwriting</a:t>
                      </a:r>
                    </a:p>
                    <a:p>
                      <a:r>
                        <a:rPr lang="en-US" sz="900" baseline="0" dirty="0" smtClean="0">
                          <a:solidFill>
                            <a:schemeClr val="tx1"/>
                          </a:solidFill>
                        </a:rPr>
                        <a:t>Decorate blue with cotton clouds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 smtClean="0">
                          <a:solidFill>
                            <a:schemeClr val="tx1"/>
                          </a:solidFill>
                        </a:rPr>
                        <a:t>Two</a:t>
                      </a:r>
                      <a:r>
                        <a:rPr lang="en-US" sz="900" baseline="0" dirty="0" smtClean="0">
                          <a:solidFill>
                            <a:schemeClr val="tx1"/>
                          </a:solidFill>
                        </a:rPr>
                        <a:t> Vowels Walking Rule</a:t>
                      </a:r>
                      <a:endParaRPr lang="en-US" sz="900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baseline="0" dirty="0" smtClean="0">
                          <a:solidFill>
                            <a:schemeClr val="tx1"/>
                          </a:solidFill>
                        </a:rPr>
                        <a:t>Hot Air Balloon – Count, Cut and Paste sheet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aseline="0" dirty="0" smtClean="0"/>
                        <a:t>The Airplane song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aseline="0" dirty="0" smtClean="0">
                          <a:hlinkClick r:id="rId7"/>
                        </a:rPr>
                        <a:t>https://www.youtube.com/watch?v=ogrjr0HEZgE</a:t>
                      </a:r>
                      <a:endParaRPr lang="en-US" sz="900" baseline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b="0" baseline="0" dirty="0" smtClean="0">
                          <a:solidFill>
                            <a:schemeClr val="tx1"/>
                          </a:solidFill>
                        </a:rPr>
                        <a:t>Hot Air Balloon dot painting craft</a:t>
                      </a:r>
                      <a:endParaRPr lang="en-US" sz="900" b="0" dirty="0" smtClean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baseline="0" dirty="0" smtClean="0">
                          <a:hlinkClick r:id="rId8"/>
                        </a:rPr>
                        <a:t>Amazing Airplanes by Tony Mitton</a:t>
                      </a:r>
                      <a:endParaRPr lang="en-US" sz="900" baseline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baseline="0" dirty="0" smtClean="0"/>
                        <a:t>Have you ever flown in an airplane? Where did you go?</a:t>
                      </a:r>
                    </a:p>
                  </a:txBody>
                  <a:tcPr/>
                </a:tc>
              </a:tr>
              <a:tr h="913479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rgbClr val="92D050"/>
                          </a:solidFill>
                          <a:latin typeface="Inter Black" panose="020B0A02050000000004" pitchFamily="34" charset="0"/>
                          <a:ea typeface="Inter Black" panose="020B0A02050000000004" pitchFamily="34" charset="0"/>
                        </a:rPr>
                        <a:t>TH</a:t>
                      </a:r>
                      <a:endParaRPr lang="en-US" sz="1400" dirty="0">
                        <a:solidFill>
                          <a:srgbClr val="92D050"/>
                        </a:solidFill>
                        <a:latin typeface="Inter Black" panose="020B0A02050000000004" pitchFamily="34" charset="0"/>
                        <a:ea typeface="Inter Black" panose="020B0A020500000000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baseline="0" dirty="0" smtClean="0">
                          <a:solidFill>
                            <a:schemeClr val="tx1"/>
                          </a:solidFill>
                        </a:rPr>
                        <a:t>W is for Water Vehicles</a:t>
                      </a:r>
                    </a:p>
                    <a:p>
                      <a:endParaRPr lang="en-US" sz="900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US" sz="900" baseline="0" dirty="0" smtClean="0">
                          <a:solidFill>
                            <a:schemeClr val="tx1"/>
                          </a:solidFill>
                        </a:rPr>
                        <a:t>Letter sound /w/</a:t>
                      </a:r>
                    </a:p>
                    <a:p>
                      <a:r>
                        <a:rPr lang="en-US" sz="900" baseline="0" dirty="0" smtClean="0">
                          <a:solidFill>
                            <a:schemeClr val="tx1"/>
                          </a:solidFill>
                        </a:rPr>
                        <a:t>Handwriting</a:t>
                      </a:r>
                    </a:p>
                    <a:p>
                      <a:r>
                        <a:rPr lang="en-US" sz="900" baseline="0" dirty="0" smtClean="0">
                          <a:solidFill>
                            <a:schemeClr val="tx1"/>
                          </a:solidFill>
                        </a:rPr>
                        <a:t>Decorate: water color paints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aseline="0" dirty="0" smtClean="0"/>
                        <a:t>Ending Sounds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aseline="0" dirty="0" smtClean="0"/>
                        <a:t>Number Sequence Sailboats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aseline="0" dirty="0" smtClean="0"/>
                        <a:t>Row </a:t>
                      </a:r>
                      <a:r>
                        <a:rPr lang="en-US" sz="900" baseline="0" dirty="0" err="1" smtClean="0"/>
                        <a:t>Row</a:t>
                      </a:r>
                      <a:r>
                        <a:rPr lang="en-US" sz="900" baseline="0" dirty="0" smtClean="0"/>
                        <a:t> </a:t>
                      </a:r>
                      <a:r>
                        <a:rPr lang="en-US" sz="900" baseline="0" dirty="0" err="1" smtClean="0"/>
                        <a:t>Row</a:t>
                      </a:r>
                      <a:r>
                        <a:rPr lang="en-US" sz="900" baseline="0" dirty="0" smtClean="0"/>
                        <a:t> Your Boat song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aseline="0" dirty="0" smtClean="0">
                          <a:hlinkClick r:id="rId9"/>
                        </a:rPr>
                        <a:t>https://youtu.be/k50nwLbnDe8?t=5</a:t>
                      </a:r>
                      <a:endParaRPr lang="en-US" sz="900" baseline="0" dirty="0" smtClean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baseline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dirty="0" smtClean="0">
                          <a:solidFill>
                            <a:schemeClr val="tx1"/>
                          </a:solidFill>
                        </a:rPr>
                        <a:t>Egg Carton Boat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smtClean="0">
                          <a:hlinkClick r:id="rId10"/>
                        </a:rPr>
                        <a:t>Old MacDonald Had a Boat by Steve Goetz</a:t>
                      </a:r>
                      <a:endParaRPr lang="en-US" sz="900" dirty="0" smtClean="0"/>
                    </a:p>
                    <a:p>
                      <a:pPr algn="l"/>
                      <a:endParaRPr lang="en-US" sz="9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900" dirty="0" smtClean="0"/>
                        <a:t>Have you ever been in a boat?  Did you enjoy it? </a:t>
                      </a:r>
                    </a:p>
                  </a:txBody>
                  <a:tcPr/>
                </a:tc>
              </a:tr>
              <a:tr h="975410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rgbClr val="92D050"/>
                          </a:solidFill>
                          <a:latin typeface="Inter Black" panose="020B0A02050000000004" pitchFamily="34" charset="0"/>
                          <a:ea typeface="Inter Black" panose="020B0A02050000000004" pitchFamily="34" charset="0"/>
                        </a:rPr>
                        <a:t>FRI</a:t>
                      </a:r>
                      <a:endParaRPr lang="en-US" sz="1400" dirty="0">
                        <a:solidFill>
                          <a:srgbClr val="92D050"/>
                        </a:solidFill>
                        <a:latin typeface="Inter Black" panose="020B0A02050000000004" pitchFamily="34" charset="0"/>
                        <a:ea typeface="Inter Black" panose="020B0A020500000000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baseline="0" dirty="0" smtClean="0">
                          <a:solidFill>
                            <a:schemeClr val="tx1"/>
                          </a:solidFill>
                        </a:rPr>
                        <a:t>R is for Rocket </a:t>
                      </a:r>
                    </a:p>
                    <a:p>
                      <a:r>
                        <a:rPr lang="en-US" sz="900" baseline="0" dirty="0" smtClean="0">
                          <a:solidFill>
                            <a:schemeClr val="tx1"/>
                          </a:solidFill>
                        </a:rPr>
                        <a:t>Letter sound /r/</a:t>
                      </a:r>
                    </a:p>
                    <a:p>
                      <a:r>
                        <a:rPr lang="en-US" sz="900" baseline="0" dirty="0" smtClean="0">
                          <a:solidFill>
                            <a:schemeClr val="tx1"/>
                          </a:solidFill>
                        </a:rPr>
                        <a:t>Handwriting</a:t>
                      </a:r>
                    </a:p>
                    <a:p>
                      <a:r>
                        <a:rPr lang="en-US" sz="900" baseline="0" dirty="0" smtClean="0">
                          <a:solidFill>
                            <a:schemeClr val="tx1"/>
                          </a:solidFill>
                        </a:rPr>
                        <a:t>Decorate black light night sky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aseline="0" dirty="0" smtClean="0"/>
                        <a:t>Review the letters we learned this week and their sounds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aseline="0" dirty="0" smtClean="0"/>
                        <a:t>I Spy Math Sheet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aseline="0" dirty="0" smtClean="0"/>
                        <a:t>Zoom </a:t>
                      </a:r>
                      <a:r>
                        <a:rPr lang="en-US" sz="900" baseline="0" dirty="0" err="1" smtClean="0"/>
                        <a:t>Zoom</a:t>
                      </a:r>
                      <a:r>
                        <a:rPr lang="en-US" sz="900" baseline="0" dirty="0" smtClean="0"/>
                        <a:t> </a:t>
                      </a:r>
                      <a:r>
                        <a:rPr lang="en-US" sz="900" baseline="0" dirty="0" err="1" smtClean="0"/>
                        <a:t>Zoom</a:t>
                      </a:r>
                      <a:r>
                        <a:rPr lang="en-US" sz="900" baseline="0" dirty="0" smtClean="0"/>
                        <a:t>, We’re Going to the </a:t>
                      </a:r>
                      <a:r>
                        <a:rPr lang="en-US" sz="900" baseline="0" smtClean="0"/>
                        <a:t>Moon song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aseline="0" smtClean="0">
                          <a:hlinkClick r:id="rId11"/>
                        </a:rPr>
                        <a:t>https://www.youtube.com/watch?v=DEHBrmZxAf8</a:t>
                      </a:r>
                      <a:endParaRPr lang="en-US" sz="900" baseline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dirty="0" smtClean="0">
                          <a:solidFill>
                            <a:schemeClr val="tx1"/>
                          </a:solidFill>
                        </a:rPr>
                        <a:t>Homemade</a:t>
                      </a:r>
                      <a:r>
                        <a:rPr lang="en-US" sz="900" b="0" baseline="0" dirty="0" smtClean="0">
                          <a:solidFill>
                            <a:schemeClr val="tx1"/>
                          </a:solidFill>
                        </a:rPr>
                        <a:t> Rocket using a straw</a:t>
                      </a:r>
                      <a:endParaRPr lang="en-US" sz="900" dirty="0" smtClean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900" dirty="0" smtClean="0">
                          <a:hlinkClick r:id="rId12"/>
                        </a:rPr>
                        <a:t>Edward Built a </a:t>
                      </a:r>
                      <a:r>
                        <a:rPr lang="en-US" sz="900" dirty="0" err="1" smtClean="0">
                          <a:hlinkClick r:id="rId12"/>
                        </a:rPr>
                        <a:t>Rocketship</a:t>
                      </a:r>
                      <a:r>
                        <a:rPr lang="en-US" sz="900" baseline="0" dirty="0" smtClean="0">
                          <a:hlinkClick r:id="rId12"/>
                        </a:rPr>
                        <a:t> by Michael Rack</a:t>
                      </a:r>
                      <a:endParaRPr lang="en-US" sz="9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900" dirty="0" smtClean="0"/>
                        <a:t>Show-N-Tell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0" y="151368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Weekly Lesson Plan      THEME: Transportation</a:t>
            </a:r>
            <a:endParaRPr lang="en-US" b="1" dirty="0"/>
          </a:p>
        </p:txBody>
      </p:sp>
      <p:sp>
        <p:nvSpPr>
          <p:cNvPr id="6" name="AutoShape 6" descr="Bento lunch recipe: Cinco de Mayo – 3 Boys and a Do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2" descr="Mrs. Samuelson's Swamp Frogs: Mouse Shape Retelling Pieces | Muisjes, Muis"/>
          <p:cNvSpPr>
            <a:spLocks noChangeAspect="1" noChangeArrowheads="1"/>
          </p:cNvSpPr>
          <p:nvPr/>
        </p:nvSpPr>
        <p:spPr bwMode="auto">
          <a:xfrm>
            <a:off x="307975" y="14128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6" descr="Pin by Shelly S Snail on Peter Pan Craft | Map crafts, Pirate crafts,  Treasure maps for kids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AutoShape 5" descr="Paper plate taco craft to go with the book &quot;Dragons Love Tacos&quot; | Book  themed crafts, Dragons love tacos, Taco crafts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AutoShape 10" descr="Cardstock Paper &amp; Popsicle Stick Fox - Kid Craft Idea | Fox crafts, Animal  crafts for kids, Craft stick crafts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6477000" y="6500336"/>
            <a:ext cx="91563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*Affiliate links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99387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62" t="15556" r="50000" b="40555"/>
          <a:stretch/>
        </p:blipFill>
        <p:spPr bwMode="auto">
          <a:xfrm>
            <a:off x="2678213" y="2244209"/>
            <a:ext cx="796724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613370" y="27186"/>
            <a:ext cx="889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Fri - Art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514850" y="2839819"/>
            <a:ext cx="379095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https://buggyandbuddy.com/straw-rockets-with-free-rocket-template</a:t>
            </a:r>
            <a:r>
              <a:rPr lang="en-US" dirty="0" smtClean="0">
                <a:hlinkClick r:id="rId3"/>
              </a:rPr>
              <a:t>/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457200"/>
            <a:ext cx="3541713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873637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184" y="685800"/>
            <a:ext cx="27432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961" y="1905000"/>
            <a:ext cx="2745813" cy="24347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5403" y="2052637"/>
            <a:ext cx="2841755" cy="1307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3807" y="685800"/>
            <a:ext cx="2619562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https://encrypted-tbn0.gstatic.com/images?q=tbn:ANd9GcSYSbwF9eAATw-CNgKmrSrg5L1g38HHnmO2B-fe0HLtY3EUUddQI-3KC369wA&amp;usqp=CAc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5" y="4484744"/>
            <a:ext cx="2114976" cy="2114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6" descr="World's biggest electric dump truck to start testing in Afric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AutoShape 8" descr="World's biggest electric dump truck to start testing in Africa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4" name="Picture 1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4722" y="3060490"/>
            <a:ext cx="2500313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2315" y="3060490"/>
            <a:ext cx="2745813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2274524"/>
            <a:ext cx="2431256" cy="1716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6784" y="4875595"/>
            <a:ext cx="2926176" cy="1724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9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2082" y="4889290"/>
            <a:ext cx="28575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8691" y="-15215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/>
              <a:t>Land Vehicles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1958044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152400"/>
            <a:ext cx="7772400" cy="1470025"/>
          </a:xfrm>
        </p:spPr>
        <p:txBody>
          <a:bodyPr/>
          <a:lstStyle/>
          <a:p>
            <a:r>
              <a:rPr lang="en-US" dirty="0" smtClean="0"/>
              <a:t>Air Vehicles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295400"/>
            <a:ext cx="3539926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3345" y="1295400"/>
            <a:ext cx="3000375" cy="22496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038600"/>
            <a:ext cx="3658349" cy="2440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984943"/>
            <a:ext cx="3763764" cy="2493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Gliding from a hang glider pilot&amp;#39;s perspective : Black Mountains Gliding  Club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2667000"/>
            <a:ext cx="3601720" cy="2025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28289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098" b="1"/>
          <a:stretch/>
        </p:blipFill>
        <p:spPr bwMode="auto">
          <a:xfrm>
            <a:off x="276803" y="1142999"/>
            <a:ext cx="2378119" cy="3034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1655" y="3432083"/>
            <a:ext cx="4837932" cy="3211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8109" y="1147618"/>
            <a:ext cx="4152900" cy="276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361086"/>
            <a:ext cx="3766128" cy="2282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AutoShape 2" descr="Jet Ski Rentals in Panama City Beach Florida - Adventures at Se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9" name="Picture 5" descr="2016 KAWASAKI JET SKI® MODEL RANGE | Pro Rider Watercraft Magazin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6579" y="1329511"/>
            <a:ext cx="3196297" cy="2125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Seattle&amp;#39;s Ride The Ducks tours to remain suspended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3160936"/>
            <a:ext cx="3200400" cy="240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762000" y="7937"/>
            <a:ext cx="7772400" cy="1470025"/>
          </a:xfrm>
        </p:spPr>
        <p:txBody>
          <a:bodyPr/>
          <a:lstStyle/>
          <a:p>
            <a:r>
              <a:rPr lang="en-US" dirty="0" smtClean="0"/>
              <a:t>Water Vehicles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56684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88950" y="457200"/>
            <a:ext cx="5302250" cy="6278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Supplies: (optional)</a:t>
            </a:r>
          </a:p>
          <a:p>
            <a:endParaRPr lang="en-US" sz="1400" dirty="0"/>
          </a:p>
          <a:p>
            <a:r>
              <a:rPr lang="en-US" sz="1600" dirty="0" smtClean="0"/>
              <a:t>Monday – car wash</a:t>
            </a:r>
          </a:p>
          <a:p>
            <a:r>
              <a:rPr lang="en-US" sz="1600" dirty="0" smtClean="0"/>
              <a:t>Paper car wash printable or piece of white paper, scissors, small box such as a cracker box</a:t>
            </a:r>
          </a:p>
          <a:p>
            <a:endParaRPr lang="en-US" sz="1600" dirty="0"/>
          </a:p>
          <a:p>
            <a:r>
              <a:rPr lang="en-US" sz="1600" dirty="0" smtClean="0"/>
              <a:t>Tuesday – toilet roll car</a:t>
            </a:r>
          </a:p>
          <a:p>
            <a:r>
              <a:rPr lang="en-US" sz="1600" dirty="0" smtClean="0"/>
              <a:t>Empty toilet roll, paint or markers, paper, scissors</a:t>
            </a:r>
          </a:p>
          <a:p>
            <a:endParaRPr lang="en-US" sz="1600" dirty="0"/>
          </a:p>
          <a:p>
            <a:r>
              <a:rPr lang="en-US" sz="1600" dirty="0" smtClean="0"/>
              <a:t>Wednesday – hot air balloon</a:t>
            </a:r>
          </a:p>
          <a:p>
            <a:r>
              <a:rPr lang="en-US" sz="1600" dirty="0" smtClean="0"/>
              <a:t>Hot air balloon printable or draw one, cotton balls and clothes pin or dot markers, paint</a:t>
            </a:r>
            <a:endParaRPr lang="en-US" sz="1600" dirty="0"/>
          </a:p>
          <a:p>
            <a:endParaRPr lang="en-US" sz="1600" dirty="0" smtClean="0"/>
          </a:p>
          <a:p>
            <a:endParaRPr lang="en-US" sz="1600" dirty="0" smtClean="0"/>
          </a:p>
          <a:p>
            <a:r>
              <a:rPr lang="en-US" sz="1600" dirty="0" smtClean="0"/>
              <a:t>Thursday – egg carton boat</a:t>
            </a:r>
          </a:p>
          <a:p>
            <a:r>
              <a:rPr lang="en-US" sz="1600" dirty="0" smtClean="0"/>
              <a:t>egg </a:t>
            </a:r>
            <a:r>
              <a:rPr lang="en-US" sz="1600" dirty="0"/>
              <a:t>carton-half, straw, paper for </a:t>
            </a:r>
            <a:r>
              <a:rPr lang="en-US" sz="1600" dirty="0" smtClean="0"/>
              <a:t>sail</a:t>
            </a:r>
            <a:endParaRPr lang="en-US" sz="1600" dirty="0"/>
          </a:p>
          <a:p>
            <a:endParaRPr lang="en-US" sz="1600" dirty="0" smtClean="0"/>
          </a:p>
          <a:p>
            <a:endParaRPr lang="en-US" sz="1600" dirty="0"/>
          </a:p>
          <a:p>
            <a:r>
              <a:rPr lang="en-US" sz="1600" dirty="0" smtClean="0"/>
              <a:t>Friday – homemade rocket</a:t>
            </a:r>
            <a:endParaRPr lang="en-US" sz="1600" dirty="0"/>
          </a:p>
          <a:p>
            <a:r>
              <a:rPr lang="en-US" sz="1600" dirty="0" smtClean="0"/>
              <a:t>Rocket printable (or draw one), </a:t>
            </a:r>
          </a:p>
          <a:p>
            <a:r>
              <a:rPr lang="en-US" sz="1600" dirty="0" smtClean="0"/>
              <a:t>paper, tape, scissors, straw</a:t>
            </a:r>
            <a:endParaRPr lang="en-US" sz="1600" dirty="0"/>
          </a:p>
          <a:p>
            <a:endParaRPr lang="en-US" sz="1600" dirty="0" smtClean="0"/>
          </a:p>
          <a:p>
            <a:endParaRPr lang="en-US" sz="1600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AutoShape 6" descr="vertical image of finished marbled art earth day craft for kdi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2438400"/>
            <a:ext cx="3124200" cy="1757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71" t="27876" r="35625" b="42845"/>
          <a:stretch/>
        </p:blipFill>
        <p:spPr bwMode="auto">
          <a:xfrm>
            <a:off x="5486400" y="304800"/>
            <a:ext cx="3074311" cy="2016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94" t="10092" r="9016" b="17182"/>
          <a:stretch/>
        </p:blipFill>
        <p:spPr bwMode="auto">
          <a:xfrm>
            <a:off x="4114800" y="3243263"/>
            <a:ext cx="1371600" cy="1904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 descr="Egg Carton Boat – Lesson Plans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1" t="15385" r="52785" b="10418"/>
          <a:stretch/>
        </p:blipFill>
        <p:spPr bwMode="auto">
          <a:xfrm>
            <a:off x="6660922" y="4219710"/>
            <a:ext cx="1460955" cy="2533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" t="-3143" r="-305" b="76286"/>
          <a:stretch/>
        </p:blipFill>
        <p:spPr bwMode="auto">
          <a:xfrm>
            <a:off x="3363338" y="4495800"/>
            <a:ext cx="3456562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415382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467600" y="27186"/>
            <a:ext cx="15327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Monday-Math</a:t>
            </a:r>
            <a:endParaRPr lang="en-US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457200"/>
            <a:ext cx="3541713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4953000" y="2591485"/>
            <a:ext cx="328099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</a:t>
            </a:r>
            <a:r>
              <a:rPr lang="en-US" dirty="0" smtClean="0">
                <a:hlinkClick r:id="rId3"/>
              </a:rPr>
              <a:t>www.schooltimesnippets.com/2017/11/transportation-graphing-worksheet.html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45" t="16667" r="47917" b="41667"/>
          <a:stretch/>
        </p:blipFill>
        <p:spPr bwMode="auto">
          <a:xfrm>
            <a:off x="2276475" y="1914524"/>
            <a:ext cx="1914525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779863" y="5495925"/>
            <a:ext cx="73934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Note: This worksheet is different from the one shown in my YT video.  I could</a:t>
            </a:r>
          </a:p>
          <a:p>
            <a:r>
              <a:rPr lang="en-US" dirty="0" smtClean="0"/>
              <a:t>no longer find the original worksheet.  </a:t>
            </a:r>
          </a:p>
        </p:txBody>
      </p:sp>
    </p:spTree>
    <p:extLst>
      <p:ext uri="{BB962C8B-B14F-4D97-AF65-F5344CB8AC3E}">
        <p14:creationId xmlns:p14="http://schemas.microsoft.com/office/powerpoint/2010/main" val="2122399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13" t="12222" r="25208" b="21297"/>
          <a:stretch/>
        </p:blipFill>
        <p:spPr bwMode="auto">
          <a:xfrm>
            <a:off x="762000" y="2133600"/>
            <a:ext cx="352876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467600" y="27186"/>
            <a:ext cx="13185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Monday-Art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800600" y="2743200"/>
            <a:ext cx="340245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</a:t>
            </a:r>
            <a:r>
              <a:rPr lang="en-US" dirty="0" smtClean="0">
                <a:hlinkClick r:id="rId3"/>
              </a:rPr>
              <a:t>www.teacherspayteachers.com/Product/Transportation-Preschool-Kindergarten-Activities-Fine-Motor-Skills-4287004?gclid=Cj0KCQjwtvqVBhCVARIsAFUxcRv-IpGnvAreK9u9EnN-gKVcealhVvXmK4zJBUb6trbvPjtjWzuAoD4aAkiYEALw_wcB</a:t>
            </a:r>
            <a:endParaRPr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457200"/>
            <a:ext cx="3541713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62000" y="5743575"/>
            <a:ext cx="777129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*This worksheet is in a set for $4. You could also use a piece of regular paper </a:t>
            </a:r>
          </a:p>
          <a:p>
            <a:r>
              <a:rPr lang="en-US" dirty="0" smtClean="0"/>
              <a:t>and cut straight lines.  Most of the worksheets I share are FREE, but this one was </a:t>
            </a:r>
          </a:p>
          <a:p>
            <a:r>
              <a:rPr lang="en-US" dirty="0" smtClean="0"/>
              <a:t>so cute!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73332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95376" y="1972166"/>
            <a:ext cx="3788169" cy="2669869"/>
            <a:chOff x="78509" y="34636"/>
            <a:chExt cx="9522691" cy="6899564"/>
          </a:xfrm>
        </p:grpSpPr>
        <p:grpSp>
          <p:nvGrpSpPr>
            <p:cNvPr id="7" name="Group 6"/>
            <p:cNvGrpSpPr/>
            <p:nvPr/>
          </p:nvGrpSpPr>
          <p:grpSpPr>
            <a:xfrm>
              <a:off x="78509" y="34636"/>
              <a:ext cx="9065491" cy="6814466"/>
              <a:chOff x="78509" y="34636"/>
              <a:chExt cx="9065491" cy="6814466"/>
            </a:xfrm>
          </p:grpSpPr>
          <p:pic>
            <p:nvPicPr>
              <p:cNvPr id="4" name="Picture 9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455" t="25189" r="12424" b="11743"/>
              <a:stretch/>
            </p:blipFill>
            <p:spPr bwMode="auto">
              <a:xfrm>
                <a:off x="78509" y="34636"/>
                <a:ext cx="9065491" cy="68144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6" name="Oval 5"/>
              <p:cNvSpPr/>
              <p:nvPr/>
            </p:nvSpPr>
            <p:spPr>
              <a:xfrm>
                <a:off x="1219200" y="1752600"/>
                <a:ext cx="914400" cy="1143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" name="Rectangle 1"/>
            <p:cNvSpPr/>
            <p:nvPr/>
          </p:nvSpPr>
          <p:spPr>
            <a:xfrm>
              <a:off x="3325483" y="4615256"/>
              <a:ext cx="5791200" cy="214302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1" name="Picture 10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42" t="48642" r="71265" b="39877"/>
            <a:stretch/>
          </p:blipFill>
          <p:spPr bwMode="auto">
            <a:xfrm>
              <a:off x="3202318" y="4639317"/>
              <a:ext cx="808968" cy="1260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4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158" t="36783" r="51136" b="51675"/>
            <a:stretch/>
          </p:blipFill>
          <p:spPr bwMode="auto">
            <a:xfrm>
              <a:off x="4059166" y="4612572"/>
              <a:ext cx="783210" cy="12674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4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448" t="36783" r="44263" b="51675"/>
            <a:stretch/>
          </p:blipFill>
          <p:spPr bwMode="auto">
            <a:xfrm rot="16200000">
              <a:off x="4765720" y="5715472"/>
              <a:ext cx="863362" cy="12674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4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448" t="49126" r="44263" b="40134"/>
            <a:stretch/>
          </p:blipFill>
          <p:spPr bwMode="auto">
            <a:xfrm rot="16200000">
              <a:off x="5989146" y="5766508"/>
              <a:ext cx="863362" cy="11794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4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158" t="49126" r="51072" b="40134"/>
            <a:stretch/>
          </p:blipFill>
          <p:spPr bwMode="auto">
            <a:xfrm>
              <a:off x="8202283" y="4656575"/>
              <a:ext cx="792018" cy="11794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1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232" t="48642" r="57723" b="39877"/>
            <a:stretch/>
          </p:blipFill>
          <p:spPr bwMode="auto">
            <a:xfrm>
              <a:off x="6373483" y="4639317"/>
              <a:ext cx="829750" cy="1260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1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632" t="48642" r="64630" b="39877"/>
            <a:stretch/>
          </p:blipFill>
          <p:spPr bwMode="auto">
            <a:xfrm>
              <a:off x="4854922" y="4682573"/>
              <a:ext cx="787663" cy="1260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4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860" t="36775" r="57723" b="52031"/>
            <a:stretch/>
          </p:blipFill>
          <p:spPr bwMode="auto">
            <a:xfrm>
              <a:off x="5510467" y="4670740"/>
              <a:ext cx="743551" cy="12293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4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799" t="36775" r="64536" b="52031"/>
            <a:stretch/>
          </p:blipFill>
          <p:spPr bwMode="auto">
            <a:xfrm>
              <a:off x="7338195" y="4639317"/>
              <a:ext cx="777664" cy="12293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7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43" t="36775" r="71085" b="52031"/>
            <a:stretch/>
          </p:blipFill>
          <p:spPr bwMode="auto">
            <a:xfrm rot="16200000">
              <a:off x="3449887" y="5775261"/>
              <a:ext cx="833582" cy="12293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Rectangle 2"/>
            <p:cNvSpPr/>
            <p:nvPr/>
          </p:nvSpPr>
          <p:spPr>
            <a:xfrm>
              <a:off x="3124200" y="4589258"/>
              <a:ext cx="6477000" cy="2344942"/>
            </a:xfrm>
            <a:prstGeom prst="rect">
              <a:avLst/>
            </a:prstGeom>
            <a:noFill/>
            <a:ln>
              <a:solidFill>
                <a:schemeClr val="bg1">
                  <a:lumMod val="6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7696200" y="110014"/>
            <a:ext cx="12903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Tues - Math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4800600" y="2821189"/>
            <a:ext cx="340042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4"/>
              </a:rPr>
              <a:t>https://</a:t>
            </a:r>
            <a:r>
              <a:rPr lang="en-US" dirty="0" smtClean="0">
                <a:hlinkClick r:id="rId4"/>
              </a:rPr>
              <a:t>www.teacherspayteachers.com/Product/Transportation-Math-Worksheets-for-Preschool-and-Kindergarten-5625056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457200"/>
            <a:ext cx="3541713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762000" y="5743575"/>
            <a:ext cx="73501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*This worksheet is in a set for $5.50. You could also just print pictures of kids</a:t>
            </a:r>
          </a:p>
          <a:p>
            <a:r>
              <a:rPr lang="en-US" dirty="0" smtClean="0"/>
              <a:t>and draw your own ten frame.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22957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7742238" y="13216"/>
            <a:ext cx="1299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Wed - Math</a:t>
            </a:r>
            <a:endParaRPr lang="en-US" dirty="0"/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457200"/>
            <a:ext cx="3541713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4876800" y="2901806"/>
            <a:ext cx="249540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https://www.homeschoolshare.com/hot-air-balloons-count-clip-cards</a:t>
            </a:r>
            <a:r>
              <a:rPr lang="en-US" dirty="0" smtClean="0">
                <a:hlinkClick r:id="rId3"/>
              </a:rPr>
              <a:t>/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7169" name="Picture 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29" t="7436" r="43333" b="33519"/>
          <a:stretch/>
        </p:blipFill>
        <p:spPr bwMode="auto">
          <a:xfrm>
            <a:off x="1295400" y="1676400"/>
            <a:ext cx="3057525" cy="30369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779863" y="5495925"/>
            <a:ext cx="73934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Note: This worksheet is different from the one shown in my YT video.  I could</a:t>
            </a:r>
          </a:p>
          <a:p>
            <a:r>
              <a:rPr lang="en-US" dirty="0" smtClean="0"/>
              <a:t>no longer find the original worksheet.  </a:t>
            </a:r>
          </a:p>
        </p:txBody>
      </p:sp>
    </p:spTree>
    <p:extLst>
      <p:ext uri="{BB962C8B-B14F-4D97-AF65-F5344CB8AC3E}">
        <p14:creationId xmlns:p14="http://schemas.microsoft.com/office/powerpoint/2010/main" val="13735135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381000" y="990600"/>
            <a:ext cx="4953000" cy="49149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>
            <a:off x="4876800" y="2019300"/>
            <a:ext cx="2209800" cy="83820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V="1">
            <a:off x="4876800" y="4381500"/>
            <a:ext cx="2286000" cy="53340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ounded Rectangle 8"/>
          <p:cNvSpPr/>
          <p:nvPr/>
        </p:nvSpPr>
        <p:spPr>
          <a:xfrm>
            <a:off x="7086600" y="2552700"/>
            <a:ext cx="1676400" cy="2057400"/>
          </a:xfrm>
          <a:prstGeom prst="roundRect">
            <a:avLst/>
          </a:prstGeom>
          <a:pattFill prst="plaid">
            <a:fgClr>
              <a:schemeClr val="accent6">
                <a:lumMod val="50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7924800" y="0"/>
            <a:ext cx="10851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Wed - Art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54273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7718661" y="-9297"/>
            <a:ext cx="13872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Thurs - Math</a:t>
            </a:r>
            <a:endParaRPr lang="en-US" dirty="0"/>
          </a:p>
        </p:txBody>
      </p:sp>
      <p:pic>
        <p:nvPicPr>
          <p:cNvPr id="6146" name="Picture 2" descr="Sailboat, Sailing Boat, Sailing, Wave, Ocean, Sailo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" y="771091"/>
            <a:ext cx="1676400" cy="1704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Number Sequence 1-10</a:t>
            </a:r>
          </a:p>
          <a:p>
            <a:pPr algn="ctr"/>
            <a:r>
              <a:rPr lang="en-US" dirty="0" smtClean="0"/>
              <a:t>Cut and paste the sailboats according to the right number sequence.</a:t>
            </a:r>
            <a:endParaRPr lang="en-US" dirty="0"/>
          </a:p>
        </p:txBody>
      </p:sp>
      <p:pic>
        <p:nvPicPr>
          <p:cNvPr id="12" name="Picture 2" descr="Sailboat, Sailing Boat, Sailing, Wave, Ocean, Sailo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185" y="5050513"/>
            <a:ext cx="1676400" cy="1704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Sailboat, Sailing Boat, Sailing, Wave, Ocean, Sailo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771091"/>
            <a:ext cx="1676400" cy="1704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Sailboat, Sailing Boat, Sailing, Wave, Ocean, Sailo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0785" y="5050513"/>
            <a:ext cx="1676400" cy="1704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Sailboat, Sailing Boat, Sailing, Wave, Ocean, Sailo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31696"/>
            <a:ext cx="1676400" cy="1704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Sailboat, Sailing Boat, Sailing, Wave, Ocean, Sailo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710" y="5076991"/>
            <a:ext cx="1676400" cy="1704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Sailboat, Sailing Boat, Sailing, Wave, Ocean, Sailo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450" y="3003121"/>
            <a:ext cx="1676400" cy="1704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Sailboat, Sailing Boat, Sailing, Wave, Ocean, Sailo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7305" y="5060038"/>
            <a:ext cx="1676400" cy="1704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Sailboat, Sailing Boat, Sailing, Wave, Ocean, Sailo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4545" y="771091"/>
            <a:ext cx="1676400" cy="1704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Sailboat, Sailing Boat, Sailing, Wave, Ocean, Sailo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4545" y="3012646"/>
            <a:ext cx="1676400" cy="1704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1" name="Straight Connector 20"/>
          <p:cNvCxnSpPr/>
          <p:nvPr/>
        </p:nvCxnSpPr>
        <p:spPr>
          <a:xfrm>
            <a:off x="0" y="4904034"/>
            <a:ext cx="91059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2263585" y="2475310"/>
            <a:ext cx="147021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5625910" y="2475310"/>
            <a:ext cx="147021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2088770" y="4707935"/>
            <a:ext cx="147021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5486400" y="4648200"/>
            <a:ext cx="147021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951740" y="914400"/>
            <a:ext cx="49885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085850" y="5257800"/>
            <a:ext cx="49885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322572" y="914400"/>
            <a:ext cx="49885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234945" y="5257799"/>
            <a:ext cx="49885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7728186" y="914400"/>
            <a:ext cx="49885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7219806" y="5257800"/>
            <a:ext cx="49885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4130295" y="3193605"/>
            <a:ext cx="49885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376482" y="5257798"/>
            <a:ext cx="49885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77495" y="3191092"/>
            <a:ext cx="49885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574080" y="3255160"/>
            <a:ext cx="7553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91003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613370" y="27186"/>
            <a:ext cx="11042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Fri - Math</a:t>
            </a:r>
            <a:endParaRPr lang="en-US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2900" y="457200"/>
            <a:ext cx="3541713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4800600" y="2818127"/>
            <a:ext cx="165784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https://taminglittlemonsters.com/space-i-spy</a:t>
            </a:r>
            <a:r>
              <a:rPr lang="en-US" dirty="0" smtClean="0">
                <a:hlinkClick r:id="rId3"/>
              </a:rPr>
              <a:t>/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5121" name="Picture 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51" t="38333" r="45833" b="19444"/>
          <a:stretch/>
        </p:blipFill>
        <p:spPr bwMode="auto">
          <a:xfrm>
            <a:off x="1447800" y="2122982"/>
            <a:ext cx="2743200" cy="2563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779863" y="5495925"/>
            <a:ext cx="73934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Note: This worksheet is different from the one shown in my YT video.  I could</a:t>
            </a:r>
          </a:p>
          <a:p>
            <a:r>
              <a:rPr lang="en-US" dirty="0" smtClean="0"/>
              <a:t>no longer find the original worksheet.  </a:t>
            </a:r>
          </a:p>
        </p:txBody>
      </p:sp>
    </p:spTree>
    <p:extLst>
      <p:ext uri="{BB962C8B-B14F-4D97-AF65-F5344CB8AC3E}">
        <p14:creationId xmlns:p14="http://schemas.microsoft.com/office/powerpoint/2010/main" val="269949574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187333</TotalTime>
  <Words>636</Words>
  <Application>Microsoft Office PowerPoint</Application>
  <PresentationFormat>On-screen Show (4:3)</PresentationFormat>
  <Paragraphs>146</Paragraphs>
  <Slides>13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Air Vehicles</vt:lpstr>
      <vt:lpstr>Water Vehicles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Windows User</cp:lastModifiedBy>
  <cp:revision>462</cp:revision>
  <cp:lastPrinted>2022-07-01T12:30:55Z</cp:lastPrinted>
  <dcterms:created xsi:type="dcterms:W3CDTF">2020-10-25T03:01:13Z</dcterms:created>
  <dcterms:modified xsi:type="dcterms:W3CDTF">2022-07-02T11:56:25Z</dcterms:modified>
</cp:coreProperties>
</file>