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>
        <p:scale>
          <a:sx n="100" d="100"/>
          <a:sy n="100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14F1-2AFE-40DF-9A6B-339C4205703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7B29-894E-4EB7-971B-62C89961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27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14F1-2AFE-40DF-9A6B-339C4205703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7B29-894E-4EB7-971B-62C89961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900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14F1-2AFE-40DF-9A6B-339C4205703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7B29-894E-4EB7-971B-62C89961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90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14F1-2AFE-40DF-9A6B-339C4205703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7B29-894E-4EB7-971B-62C89961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20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14F1-2AFE-40DF-9A6B-339C4205703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7B29-894E-4EB7-971B-62C89961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309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14F1-2AFE-40DF-9A6B-339C4205703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7B29-894E-4EB7-971B-62C89961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33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14F1-2AFE-40DF-9A6B-339C4205703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7B29-894E-4EB7-971B-62C89961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02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14F1-2AFE-40DF-9A6B-339C4205703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7B29-894E-4EB7-971B-62C89961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1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14F1-2AFE-40DF-9A6B-339C4205703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7B29-894E-4EB7-971B-62C89961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42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14F1-2AFE-40DF-9A6B-339C4205703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7B29-894E-4EB7-971B-62C89961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64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14F1-2AFE-40DF-9A6B-339C4205703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7B29-894E-4EB7-971B-62C89961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10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214F1-2AFE-40DF-9A6B-339C4205703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D7B29-894E-4EB7-971B-62C89961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1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livingourhomeschoollife.blogspot.com/2014/02/gummy-bear-experiment.html" TargetMode="External"/><Relationship Id="rId3" Type="http://schemas.openxmlformats.org/officeDocument/2006/relationships/hyperlink" Target="https://thekindergartenconnection.com/handprint-hermit-crab-craft/" TargetMode="External"/><Relationship Id="rId7" Type="http://schemas.openxmlformats.org/officeDocument/2006/relationships/hyperlink" Target="https://www.messylittlemonster.com/2015/09/bear-spoon-puppet-craft-goldilocks-story.html" TargetMode="External"/><Relationship Id="rId2" Type="http://schemas.openxmlformats.org/officeDocument/2006/relationships/hyperlink" Target="https://www.youtube.com/watch?v=WuiCgi7snP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otimeforflashcards.com/2009/07/not-just-for-booboos.html" TargetMode="External"/><Relationship Id="rId5" Type="http://schemas.openxmlformats.org/officeDocument/2006/relationships/hyperlink" Target="https://redstaryeast.com/science-yeast/yeast-experiments/growth-1-sugar-and-yeast/" TargetMode="External"/><Relationship Id="rId4" Type="http://schemas.openxmlformats.org/officeDocument/2006/relationships/hyperlink" Target="https://artscrackers.com/2017/11/02/paper-plate-doughnut-craf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124085"/>
              </p:ext>
            </p:extLst>
          </p:nvPr>
        </p:nvGraphicFramePr>
        <p:xfrm>
          <a:off x="704891" y="381000"/>
          <a:ext cx="7696196" cy="621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4916"/>
                <a:gridCol w="882660"/>
                <a:gridCol w="882660"/>
                <a:gridCol w="882660"/>
                <a:gridCol w="882660"/>
                <a:gridCol w="882660"/>
                <a:gridCol w="882660"/>
                <a:gridCol w="882660"/>
                <a:gridCol w="882660"/>
              </a:tblGrid>
              <a:tr h="424934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92D050"/>
                        </a:solidFill>
                        <a:latin typeface="Inter Black" panose="020B0A02050000000004" pitchFamily="34" charset="0"/>
                        <a:ea typeface="Inter Black" panose="020B0A020500000000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SHAPE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STORY</a:t>
                      </a:r>
                    </a:p>
                    <a:p>
                      <a:pPr algn="ctr"/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SCIENCE/SOCIAL</a:t>
                      </a:r>
                      <a:r>
                        <a:rPr lang="en-US" sz="1400" baseline="0" dirty="0" smtClean="0"/>
                        <a:t> STUDIES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</a:tr>
              <a:tr h="9236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92D050"/>
                          </a:solidFill>
                          <a:latin typeface="Inter Black" panose="020B0A02050000000004" pitchFamily="34" charset="0"/>
                          <a:ea typeface="Inter Black" panose="020B0A02050000000004" pitchFamily="34" charset="0"/>
                        </a:rPr>
                        <a:t>MON</a:t>
                      </a:r>
                      <a:endParaRPr lang="en-US" sz="1400" dirty="0">
                        <a:solidFill>
                          <a:srgbClr val="92D050"/>
                        </a:solidFill>
                        <a:latin typeface="Inter Black" panose="020B0A02050000000004" pitchFamily="34" charset="0"/>
                        <a:ea typeface="Inter Black" panose="020B0A020500000000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Cc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900" dirty="0" smtClean="0"/>
                        <a:t>Crab</a:t>
                      </a:r>
                      <a:endParaRPr lang="en-US" sz="900" dirty="0" smtClean="0"/>
                    </a:p>
                    <a:p>
                      <a:r>
                        <a:rPr lang="en-US" sz="900" dirty="0" smtClean="0"/>
                        <a:t>Decorate  C</a:t>
                      </a:r>
                      <a:r>
                        <a:rPr lang="en-US" sz="900" baseline="0" dirty="0" smtClean="0"/>
                        <a:t> </a:t>
                      </a:r>
                      <a:r>
                        <a:rPr lang="en-US" sz="900" baseline="0" dirty="0" smtClean="0"/>
                        <a:t>with </a:t>
                      </a:r>
                      <a:r>
                        <a:rPr lang="en-US" sz="900" baseline="0" dirty="0" smtClean="0"/>
                        <a:t>crayons</a:t>
                      </a:r>
                      <a:endParaRPr lang="en-US" sz="9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Sequencing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Semi-circle</a:t>
                      </a:r>
                    </a:p>
                    <a:p>
                      <a:endParaRPr lang="en-US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Draw a crab</a:t>
                      </a:r>
                    </a:p>
                    <a:p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hlinkClick r:id="rId2"/>
                        </a:rPr>
                        <a:t>https://www.youtube.com/watch?v=WuiCgi7snPA</a:t>
                      </a:r>
                      <a:endParaRPr lang="en-US" sz="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Red – RED</a:t>
                      </a:r>
                      <a:r>
                        <a:rPr lang="en-US" sz="900" baseline="0" dirty="0" smtClean="0"/>
                        <a:t> </a:t>
                      </a:r>
                      <a:r>
                        <a:rPr lang="en-US" sz="900" baseline="0" dirty="0" err="1" smtClean="0"/>
                        <a:t>red</a:t>
                      </a:r>
                      <a:r>
                        <a:rPr lang="en-US" sz="900" baseline="0" dirty="0" smtClean="0"/>
                        <a:t>, RED </a:t>
                      </a:r>
                      <a:r>
                        <a:rPr lang="en-US" sz="900" baseline="0" dirty="0" err="1" smtClean="0"/>
                        <a:t>red</a:t>
                      </a:r>
                      <a:r>
                        <a:rPr lang="en-US" sz="900" baseline="0" dirty="0" smtClean="0"/>
                        <a:t>, I can spell red.  I can spell red.  Hermit crabs are red…</a:t>
                      </a:r>
                      <a:endParaRPr 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Hermit Crab with paper plate and hand print </a:t>
                      </a:r>
                    </a:p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  <a:hlinkClick r:id="rId3"/>
                        </a:rPr>
                        <a:t>https://thekindergartenconnection.com/handprint-hermit-crab-craft/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A House</a:t>
                      </a:r>
                      <a:r>
                        <a:rPr lang="en-US" sz="900" baseline="0" dirty="0" smtClean="0"/>
                        <a:t> for Hermit Crab by Eric Carle</a:t>
                      </a:r>
                      <a:endParaRPr 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Science-Learn what habitat means/Learn about crabs</a:t>
                      </a:r>
                      <a:endParaRPr lang="en-US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Sing</a:t>
                      </a:r>
                      <a:r>
                        <a:rPr lang="en-US" sz="900" baseline="0" dirty="0" smtClean="0"/>
                        <a:t> Months of the Year song (mentioned in today’s book)</a:t>
                      </a:r>
                      <a:endParaRPr lang="en-US" sz="900" dirty="0" smtClean="0"/>
                    </a:p>
                  </a:txBody>
                  <a:tcPr/>
                </a:tc>
              </a:tr>
              <a:tr h="102108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92D050"/>
                          </a:solidFill>
                          <a:latin typeface="Inter Black" panose="020B0A02050000000004" pitchFamily="34" charset="0"/>
                          <a:ea typeface="Inter Black" panose="020B0A02050000000004" pitchFamily="34" charset="0"/>
                        </a:rPr>
                        <a:t>TUE</a:t>
                      </a:r>
                      <a:endParaRPr lang="en-US" sz="1400" dirty="0">
                        <a:solidFill>
                          <a:srgbClr val="92D050"/>
                        </a:solidFill>
                        <a:latin typeface="Inter Black" panose="020B0A02050000000004" pitchFamily="34" charset="0"/>
                        <a:ea typeface="Inter Black" panose="020B0A020500000000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err="1" smtClean="0"/>
                        <a:t>Dd</a:t>
                      </a:r>
                      <a:r>
                        <a:rPr lang="en-US" sz="900" baseline="0" dirty="0" smtClean="0"/>
                        <a:t> –Donut</a:t>
                      </a:r>
                      <a:endParaRPr lang="en-US" sz="900" baseline="0" dirty="0" smtClean="0"/>
                    </a:p>
                    <a:p>
                      <a:r>
                        <a:rPr lang="en-US" sz="900" baseline="0" dirty="0" smtClean="0"/>
                        <a:t>Decorate letter </a:t>
                      </a:r>
                      <a:r>
                        <a:rPr lang="en-US" sz="900" baseline="0" dirty="0" smtClean="0"/>
                        <a:t>D </a:t>
                      </a:r>
                      <a:r>
                        <a:rPr lang="en-US" sz="900" baseline="0" dirty="0" smtClean="0"/>
                        <a:t>with </a:t>
                      </a:r>
                      <a:r>
                        <a:rPr lang="en-US" sz="900" baseline="0" dirty="0" smtClean="0"/>
                        <a:t>“sprinkles”</a:t>
                      </a:r>
                      <a:endParaRPr lang="en-US" sz="900" baseline="0" dirty="0" smtClean="0"/>
                    </a:p>
                    <a:p>
                      <a:endParaRPr lang="en-US" sz="9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Number recognition</a:t>
                      </a:r>
                    </a:p>
                    <a:p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Game – Roll and advance to that number </a:t>
                      </a:r>
                    </a:p>
                    <a:p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(game board will be sent)</a:t>
                      </a:r>
                      <a:endParaRPr lang="en-US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Circle </a:t>
                      </a:r>
                    </a:p>
                    <a:p>
                      <a:endParaRPr lang="en-US" sz="900" dirty="0" smtClean="0"/>
                    </a:p>
                    <a:p>
                      <a:r>
                        <a:rPr lang="en-US" sz="900" dirty="0" smtClean="0"/>
                        <a:t>Draw a donut</a:t>
                      </a:r>
                      <a:endParaRPr 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Brown – BROWN spells brown.  BROWN spells brown.</a:t>
                      </a:r>
                      <a:endParaRPr kumimoji="0" lang="en-U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/>
                        <a:t>Paper plate donut</a:t>
                      </a:r>
                    </a:p>
                    <a:p>
                      <a:r>
                        <a:rPr lang="en-US" sz="800" b="0" dirty="0" smtClean="0">
                          <a:hlinkClick r:id="rId4"/>
                        </a:rPr>
                        <a:t>https://artscrackers.com/2017/11/02/paper-plate-doughnut-craft/</a:t>
                      </a:r>
                      <a:endParaRPr lang="en-US" sz="8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If You Give a Dog a Donut</a:t>
                      </a:r>
                      <a:endParaRPr 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Yeast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growth science experiment</a:t>
                      </a:r>
                    </a:p>
                    <a:p>
                      <a:r>
                        <a:rPr lang="en-US" sz="700" dirty="0" smtClean="0">
                          <a:solidFill>
                            <a:schemeClr val="tx1"/>
                          </a:solidFill>
                          <a:hlinkClick r:id="rId5"/>
                        </a:rPr>
                        <a:t>https://redstaryeast.com/science-yeast/yeast-experiments/growth-1-sugar-and-yeast/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Extra- Sock donut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http://bugaboominimrme.blogspot.com/2012/01/not-quite-felt-food.html</a:t>
                      </a:r>
                      <a:endParaRPr lang="en-US" sz="800" dirty="0" smtClean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92D050"/>
                          </a:solidFill>
                          <a:latin typeface="Inter Black" panose="020B0A02050000000004" pitchFamily="34" charset="0"/>
                          <a:ea typeface="Inter Black" panose="020B0A02050000000004" pitchFamily="34" charset="0"/>
                        </a:rPr>
                        <a:t>WED</a:t>
                      </a:r>
                      <a:endParaRPr lang="en-US" sz="1400" dirty="0">
                        <a:solidFill>
                          <a:srgbClr val="92D050"/>
                        </a:solidFill>
                        <a:latin typeface="Inter Black" panose="020B0A02050000000004" pitchFamily="34" charset="0"/>
                        <a:ea typeface="Inter Black" panose="020B0A020500000000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err="1" smtClean="0"/>
                        <a:t>Ee</a:t>
                      </a:r>
                      <a:r>
                        <a:rPr lang="en-US" sz="900" baseline="0" dirty="0" smtClean="0"/>
                        <a:t> – Egg</a:t>
                      </a:r>
                      <a:endParaRPr lang="en-US" sz="900" baseline="0" dirty="0" smtClean="0"/>
                    </a:p>
                    <a:p>
                      <a:r>
                        <a:rPr lang="en-US" sz="900" baseline="0" dirty="0" smtClean="0"/>
                        <a:t>Decorate </a:t>
                      </a:r>
                      <a:r>
                        <a:rPr lang="en-US" sz="900" baseline="0" dirty="0" smtClean="0"/>
                        <a:t>E </a:t>
                      </a:r>
                      <a:r>
                        <a:rPr lang="en-US" sz="900" baseline="0" dirty="0" smtClean="0"/>
                        <a:t>with </a:t>
                      </a:r>
                      <a:r>
                        <a:rPr lang="en-US" sz="900" baseline="0" dirty="0" smtClean="0"/>
                        <a:t>egg mosaic</a:t>
                      </a:r>
                      <a:endParaRPr lang="en-US" sz="9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Subtraction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Triangles </a:t>
                      </a:r>
                    </a:p>
                    <a:p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Draw an alligator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/>
                        <a:t>White –WHITE that spells white, sing with me.  </a:t>
                      </a:r>
                      <a:endParaRPr lang="en-US" sz="9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String eggs-using balloon, string, and</a:t>
                      </a:r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glue</a:t>
                      </a:r>
                      <a:endParaRPr lang="en-US" sz="9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/>
                        <a:t>An Extraordinary Egg by Leo </a:t>
                      </a:r>
                      <a:r>
                        <a:rPr lang="en-US" sz="900" baseline="0" dirty="0" err="1" smtClean="0"/>
                        <a:t>Lionni</a:t>
                      </a:r>
                      <a:endParaRPr lang="en-US" sz="9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Science-egg in vinegar</a:t>
                      </a:r>
                      <a:r>
                        <a:rPr lang="en-US" sz="900" baseline="0" dirty="0" smtClean="0"/>
                        <a:t> experiment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 smtClean="0"/>
                    </a:p>
                  </a:txBody>
                  <a:tcPr/>
                </a:tc>
              </a:tr>
              <a:tr h="78392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92D050"/>
                          </a:solidFill>
                          <a:latin typeface="Inter Black" panose="020B0A02050000000004" pitchFamily="34" charset="0"/>
                          <a:ea typeface="Inter Black" panose="020B0A02050000000004" pitchFamily="34" charset="0"/>
                        </a:rPr>
                        <a:t>TH</a:t>
                      </a:r>
                      <a:endParaRPr lang="en-US" sz="1400" dirty="0">
                        <a:solidFill>
                          <a:srgbClr val="92D050"/>
                        </a:solidFill>
                        <a:latin typeface="Inter Black" panose="020B0A02050000000004" pitchFamily="34" charset="0"/>
                        <a:ea typeface="Inter Black" panose="020B0A020500000000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err="1" smtClean="0"/>
                        <a:t>Ff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smtClean="0"/>
                        <a:t>–</a:t>
                      </a:r>
                    </a:p>
                    <a:p>
                      <a:r>
                        <a:rPr lang="en-US" sz="900" dirty="0" smtClean="0"/>
                        <a:t>Decorate</a:t>
                      </a:r>
                      <a:r>
                        <a:rPr lang="en-US" sz="900" baseline="0" dirty="0" smtClean="0"/>
                        <a:t> </a:t>
                      </a:r>
                      <a:r>
                        <a:rPr lang="en-US" sz="900" baseline="0" dirty="0" smtClean="0"/>
                        <a:t>F  </a:t>
                      </a:r>
                      <a:r>
                        <a:rPr lang="en-US" sz="900" baseline="0" dirty="0" smtClean="0"/>
                        <a:t>with </a:t>
                      </a:r>
                      <a:r>
                        <a:rPr lang="en-US" sz="900" baseline="0" dirty="0" smtClean="0"/>
                        <a:t>finger prints to look like fireflies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Firefly adding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Oval</a:t>
                      </a:r>
                    </a:p>
                    <a:p>
                      <a:endParaRPr lang="en-US" sz="900" dirty="0" smtClean="0"/>
                    </a:p>
                    <a:p>
                      <a:r>
                        <a:rPr lang="en-US" sz="900" dirty="0" smtClean="0"/>
                        <a:t>Draw a firefly</a:t>
                      </a:r>
                      <a:endParaRPr 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/>
                        <a:t>Black – BLACK spells black.  BLACK spells black. The dark night is black…</a:t>
                      </a:r>
                      <a:endParaRPr lang="en-US" sz="9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/>
                        <a:t>Band-Aid firefly craft</a:t>
                      </a:r>
                    </a:p>
                    <a:p>
                      <a:r>
                        <a:rPr lang="en-US" sz="800" b="0" dirty="0" smtClean="0">
                          <a:hlinkClick r:id="rId6"/>
                        </a:rPr>
                        <a:t>https://www.notimeforflashcards.com/2009/07/not-just-for-booboos.html</a:t>
                      </a:r>
                      <a:endParaRPr lang="en-US" sz="8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The Very Lonely Firefly</a:t>
                      </a:r>
                    </a:p>
                    <a:p>
                      <a:r>
                        <a:rPr lang="en-US" sz="900" dirty="0" smtClean="0"/>
                        <a:t>By Eric Carle</a:t>
                      </a:r>
                      <a:endParaRPr 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Learn about fireflies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Firefly</a:t>
                      </a:r>
                      <a:r>
                        <a:rPr lang="en-US" sz="900" baseline="0" dirty="0" smtClean="0"/>
                        <a:t> Movement Poses</a:t>
                      </a:r>
                      <a:endParaRPr lang="en-US" sz="900" dirty="0" smtClean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92D050"/>
                          </a:solidFill>
                          <a:latin typeface="Inter Black" panose="020B0A02050000000004" pitchFamily="34" charset="0"/>
                          <a:ea typeface="Inter Black" panose="020B0A02050000000004" pitchFamily="34" charset="0"/>
                        </a:rPr>
                        <a:t>FRI</a:t>
                      </a:r>
                      <a:endParaRPr lang="en-US" sz="1400" dirty="0">
                        <a:solidFill>
                          <a:srgbClr val="92D050"/>
                        </a:solidFill>
                        <a:latin typeface="Inter Black" panose="020B0A02050000000004" pitchFamily="34" charset="0"/>
                        <a:ea typeface="Inter Black" panose="020B0A020500000000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Gg –Goldilocks</a:t>
                      </a:r>
                      <a:endParaRPr lang="en-US" sz="900" dirty="0" smtClean="0"/>
                    </a:p>
                    <a:p>
                      <a:r>
                        <a:rPr lang="en-US" sz="900" dirty="0" smtClean="0"/>
                        <a:t>Decorate</a:t>
                      </a:r>
                      <a:r>
                        <a:rPr lang="en-US" sz="900" baseline="0" dirty="0" smtClean="0"/>
                        <a:t> </a:t>
                      </a:r>
                      <a:r>
                        <a:rPr lang="en-US" sz="900" baseline="0" dirty="0" smtClean="0"/>
                        <a:t>G  </a:t>
                      </a:r>
                      <a:r>
                        <a:rPr lang="en-US" sz="900" baseline="0" dirty="0" smtClean="0"/>
                        <a:t>with </a:t>
                      </a:r>
                      <a:r>
                        <a:rPr lang="en-US" sz="900" baseline="0" dirty="0" smtClean="0"/>
                        <a:t>gum wrappers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Sorting by size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Review</a:t>
                      </a:r>
                      <a:endParaRPr 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/>
                        <a:t>Yellow – YELLOW spells yellow.  YELLOW spells yellow.  Like the early morning sun when the day has just begun</a:t>
                      </a:r>
                      <a:endParaRPr lang="en-US" sz="9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/>
                        <a:t>Spoon</a:t>
                      </a:r>
                      <a:r>
                        <a:rPr lang="en-US" sz="900" b="0" baseline="0" dirty="0" smtClean="0"/>
                        <a:t> puppets for retelling story</a:t>
                      </a:r>
                    </a:p>
                    <a:p>
                      <a:r>
                        <a:rPr lang="en-US" sz="800" b="0" dirty="0" smtClean="0">
                          <a:hlinkClick r:id="rId7"/>
                        </a:rPr>
                        <a:t>https://www.messylittlemonster.com/2015/09/bear-spoon-puppet-craft-goldilocks-story.html</a:t>
                      </a:r>
                      <a:endParaRPr lang="en-US" sz="8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Goldilocks and the Three</a:t>
                      </a:r>
                      <a:r>
                        <a:rPr lang="en-US" sz="900" baseline="0" dirty="0" smtClean="0"/>
                        <a:t> Bears by James Marshall</a:t>
                      </a:r>
                      <a:endParaRPr 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Gummy Bear Science-put gummy bears into 4 different solutions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and see how they respond </a:t>
                      </a:r>
                    </a:p>
                    <a:p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Link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 smtClean="0">
                        <a:hlinkClick r:id="rId8"/>
                      </a:endParaRPr>
                    </a:p>
                    <a:p>
                      <a:endParaRPr lang="en-US" sz="800" dirty="0" smtClean="0">
                        <a:hlinkClick r:id="rId8"/>
                      </a:endParaRPr>
                    </a:p>
                    <a:p>
                      <a:endParaRPr lang="en-US" sz="800" dirty="0" smtClean="0">
                        <a:hlinkClick r:id="rId8"/>
                      </a:endParaRPr>
                    </a:p>
                    <a:p>
                      <a:endParaRPr lang="en-US" sz="800" dirty="0" smtClean="0">
                        <a:hlinkClick r:id="rId8"/>
                      </a:endParaRPr>
                    </a:p>
                    <a:p>
                      <a:r>
                        <a:rPr lang="en-US" sz="800" dirty="0" smtClean="0">
                          <a:hlinkClick r:id="rId8"/>
                        </a:rPr>
                        <a:t>http://livingourhomeschoollife.blogspot.com/2014/02/gummy-bear-experiment.html</a:t>
                      </a:r>
                      <a:endParaRPr lang="en-US" sz="800" dirty="0" smtClean="0"/>
                    </a:p>
                    <a:p>
                      <a:endParaRPr lang="en-US" sz="8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-19011" y="7937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Weekly Lesson Plan</a:t>
            </a:r>
            <a:endParaRPr lang="en-US" b="1" dirty="0"/>
          </a:p>
        </p:txBody>
      </p:sp>
      <p:sp>
        <p:nvSpPr>
          <p:cNvPr id="6" name="AutoShape 6" descr="Bento lunch recipe: Cinco de Mayo – 3 Boys and a Do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18187" y="36300"/>
            <a:ext cx="16381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Sight Words: </a:t>
            </a:r>
            <a:r>
              <a:rPr lang="en-US" sz="1400" dirty="0" smtClean="0"/>
              <a:t>up, we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9387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40918</TotalTime>
  <Words>331</Words>
  <Application>Microsoft Office PowerPoint</Application>
  <PresentationFormat>On-screen Show (4:3)</PresentationFormat>
  <Paragraphs>83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165</cp:revision>
  <dcterms:created xsi:type="dcterms:W3CDTF">2020-10-25T03:01:13Z</dcterms:created>
  <dcterms:modified xsi:type="dcterms:W3CDTF">2021-02-15T12:33:02Z</dcterms:modified>
</cp:coreProperties>
</file>